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0"/>
  </p:notesMasterIdLst>
  <p:handoutMasterIdLst>
    <p:handoutMasterId r:id="rId21"/>
  </p:handoutMasterIdLst>
  <p:sldIdLst>
    <p:sldId id="1735" r:id="rId3"/>
    <p:sldId id="1736" r:id="rId4"/>
    <p:sldId id="2279" r:id="rId5"/>
    <p:sldId id="2120" r:id="rId6"/>
    <p:sldId id="2319" r:id="rId7"/>
    <p:sldId id="2295" r:id="rId8"/>
    <p:sldId id="2296" r:id="rId9"/>
    <p:sldId id="2297" r:id="rId10"/>
    <p:sldId id="2278" r:id="rId11"/>
    <p:sldId id="2138" r:id="rId12"/>
    <p:sldId id="2330" r:id="rId13"/>
    <p:sldId id="2331" r:id="rId14"/>
    <p:sldId id="2281" r:id="rId15"/>
    <p:sldId id="2139" r:id="rId16"/>
    <p:sldId id="2300" r:id="rId17"/>
    <p:sldId id="2332" r:id="rId18"/>
    <p:sldId id="1701"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5067" autoAdjust="0"/>
  </p:normalViewPr>
  <p:slideViewPr>
    <p:cSldViewPr>
      <p:cViewPr varScale="1">
        <p:scale>
          <a:sx n="138" d="100"/>
          <a:sy n="138" d="100"/>
        </p:scale>
        <p:origin x="696" y="10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25-Apr-21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25-Apr-21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5116410" cy="15121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2800" dirty="0"/>
              <a:t>How to create an analytics report of Titles Ordered and Received or Activated but Not Paid</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Filters</a:t>
            </a:r>
          </a:p>
        </p:txBody>
      </p:sp>
      <p:sp>
        <p:nvSpPr>
          <p:cNvPr id="9" name="Content Placeholder 3">
            <a:extLst>
              <a:ext uri="{FF2B5EF4-FFF2-40B4-BE49-F238E27FC236}">
                <a16:creationId xmlns:a16="http://schemas.microsoft.com/office/drawing/2014/main" id="{F1C14A34-67DE-4907-996A-B18946ECE5E7}"/>
              </a:ext>
            </a:extLst>
          </p:cNvPr>
          <p:cNvSpPr>
            <a:spLocks noGrp="1"/>
          </p:cNvSpPr>
          <p:nvPr>
            <p:ph idx="1"/>
          </p:nvPr>
        </p:nvSpPr>
        <p:spPr>
          <a:xfrm>
            <a:off x="395536" y="771551"/>
            <a:ext cx="8424936" cy="504056"/>
          </a:xfrm>
        </p:spPr>
        <p:txBody>
          <a:bodyPr>
            <a:normAutofit/>
          </a:bodyPr>
          <a:lstStyle/>
          <a:p>
            <a:r>
              <a:rPr lang="en-US" dirty="0"/>
              <a:t>The Fields for filtering:</a:t>
            </a:r>
          </a:p>
        </p:txBody>
      </p:sp>
      <p:graphicFrame>
        <p:nvGraphicFramePr>
          <p:cNvPr id="11" name="Table 5">
            <a:extLst>
              <a:ext uri="{FF2B5EF4-FFF2-40B4-BE49-F238E27FC236}">
                <a16:creationId xmlns:a16="http://schemas.microsoft.com/office/drawing/2014/main" id="{D199085B-CB56-4B49-B82D-6D9535AA1F8A}"/>
              </a:ext>
            </a:extLst>
          </p:cNvPr>
          <p:cNvGraphicFramePr>
            <a:graphicFrameLocks noGrp="1"/>
          </p:cNvGraphicFramePr>
          <p:nvPr>
            <p:extLst>
              <p:ext uri="{D42A27DB-BD31-4B8C-83A1-F6EECF244321}">
                <p14:modId xmlns:p14="http://schemas.microsoft.com/office/powerpoint/2010/main" val="1464239892"/>
              </p:ext>
            </p:extLst>
          </p:nvPr>
        </p:nvGraphicFramePr>
        <p:xfrm>
          <a:off x="1524000" y="1431755"/>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3086830"/>
                    </a:ext>
                  </a:extLst>
                </a:gridCol>
                <a:gridCol w="2032000">
                  <a:extLst>
                    <a:ext uri="{9D8B030D-6E8A-4147-A177-3AD203B41FA5}">
                      <a16:colId xmlns:a16="http://schemas.microsoft.com/office/drawing/2014/main" val="845746985"/>
                    </a:ext>
                  </a:extLst>
                </a:gridCol>
                <a:gridCol w="2032000">
                  <a:extLst>
                    <a:ext uri="{9D8B030D-6E8A-4147-A177-3AD203B41FA5}">
                      <a16:colId xmlns:a16="http://schemas.microsoft.com/office/drawing/2014/main" val="1107488286"/>
                    </a:ext>
                  </a:extLst>
                </a:gridCol>
              </a:tblGrid>
              <a:tr h="370840">
                <a:tc>
                  <a:txBody>
                    <a:bodyPr/>
                    <a:lstStyle/>
                    <a:p>
                      <a:r>
                        <a:rPr lang="en-US" dirty="0"/>
                        <a:t>Folder</a:t>
                      </a:r>
                    </a:p>
                  </a:txBody>
                  <a:tcPr/>
                </a:tc>
                <a:tc>
                  <a:txBody>
                    <a:bodyPr/>
                    <a:lstStyle/>
                    <a:p>
                      <a:r>
                        <a:rPr lang="en-US" dirty="0"/>
                        <a:t>Field</a:t>
                      </a:r>
                    </a:p>
                  </a:txBody>
                  <a:tcPr/>
                </a:tc>
                <a:tc>
                  <a:txBody>
                    <a:bodyPr/>
                    <a:lstStyle/>
                    <a:p>
                      <a:endParaRPr lang="en-US" dirty="0"/>
                    </a:p>
                  </a:txBody>
                  <a:tcPr/>
                </a:tc>
                <a:extLst>
                  <a:ext uri="{0D108BD9-81ED-4DB2-BD59-A6C34878D82A}">
                    <a16:rowId xmlns:a16="http://schemas.microsoft.com/office/drawing/2014/main" val="375463330"/>
                  </a:ext>
                </a:extLst>
              </a:tr>
              <a:tr h="370840">
                <a:tc>
                  <a:txBody>
                    <a:bodyPr/>
                    <a:lstStyle/>
                    <a:p>
                      <a:r>
                        <a:rPr lang="en-US" dirty="0"/>
                        <a:t>PO Line</a:t>
                      </a:r>
                    </a:p>
                  </a:txBody>
                  <a:tcPr/>
                </a:tc>
                <a:tc>
                  <a:txBody>
                    <a:bodyPr/>
                    <a:lstStyle/>
                    <a:p>
                      <a:r>
                        <a:rPr lang="en-US" dirty="0"/>
                        <a:t>Receiving Status</a:t>
                      </a:r>
                    </a:p>
                  </a:txBody>
                  <a:tcPr/>
                </a:tc>
                <a:tc>
                  <a:txBody>
                    <a:bodyPr/>
                    <a:lstStyle/>
                    <a:p>
                      <a:r>
                        <a:rPr lang="en-US" dirty="0"/>
                        <a:t>Equals Yes</a:t>
                      </a:r>
                    </a:p>
                  </a:txBody>
                  <a:tcPr/>
                </a:tc>
                <a:extLst>
                  <a:ext uri="{0D108BD9-81ED-4DB2-BD59-A6C34878D82A}">
                    <a16:rowId xmlns:a16="http://schemas.microsoft.com/office/drawing/2014/main" val="1460599436"/>
                  </a:ext>
                </a:extLst>
              </a:tr>
              <a:tr h="370840">
                <a:tc>
                  <a:txBody>
                    <a:bodyPr/>
                    <a:lstStyle/>
                    <a:p>
                      <a:r>
                        <a:rPr lang="en-US" dirty="0"/>
                        <a:t>PO Line</a:t>
                      </a:r>
                    </a:p>
                  </a:txBody>
                  <a:tcPr/>
                </a:tc>
                <a:tc>
                  <a:txBody>
                    <a:bodyPr/>
                    <a:lstStyle/>
                    <a:p>
                      <a:r>
                        <a:rPr lang="en-US" dirty="0"/>
                        <a:t>Status</a:t>
                      </a:r>
                    </a:p>
                  </a:txBody>
                  <a:tcPr/>
                </a:tc>
                <a:tc>
                  <a:txBody>
                    <a:bodyPr/>
                    <a:lstStyle/>
                    <a:p>
                      <a:r>
                        <a:rPr lang="en-US" dirty="0"/>
                        <a:t>Equals ACTIVE</a:t>
                      </a:r>
                    </a:p>
                  </a:txBody>
                  <a:tcPr/>
                </a:tc>
                <a:extLst>
                  <a:ext uri="{0D108BD9-81ED-4DB2-BD59-A6C34878D82A}">
                    <a16:rowId xmlns:a16="http://schemas.microsoft.com/office/drawing/2014/main" val="3865387880"/>
                  </a:ext>
                </a:extLst>
              </a:tr>
            </a:tbl>
          </a:graphicData>
        </a:graphic>
      </p:graphicFrame>
    </p:spTree>
    <p:extLst>
      <p:ext uri="{BB962C8B-B14F-4D97-AF65-F5344CB8AC3E}">
        <p14:creationId xmlns:p14="http://schemas.microsoft.com/office/powerpoint/2010/main" val="310041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Filters</a:t>
            </a:r>
          </a:p>
        </p:txBody>
      </p:sp>
      <p:sp>
        <p:nvSpPr>
          <p:cNvPr id="9" name="Content Placeholder 3">
            <a:extLst>
              <a:ext uri="{FF2B5EF4-FFF2-40B4-BE49-F238E27FC236}">
                <a16:creationId xmlns:a16="http://schemas.microsoft.com/office/drawing/2014/main" id="{F1C14A34-67DE-4907-996A-B18946ECE5E7}"/>
              </a:ext>
            </a:extLst>
          </p:cNvPr>
          <p:cNvSpPr>
            <a:spLocks noGrp="1"/>
          </p:cNvSpPr>
          <p:nvPr>
            <p:ph idx="1"/>
          </p:nvPr>
        </p:nvSpPr>
        <p:spPr>
          <a:xfrm>
            <a:off x="395536" y="771550"/>
            <a:ext cx="8424936" cy="3456384"/>
          </a:xfrm>
        </p:spPr>
        <p:txBody>
          <a:bodyPr>
            <a:normAutofit/>
          </a:bodyPr>
          <a:lstStyle/>
          <a:p>
            <a:r>
              <a:rPr lang="en-US" dirty="0"/>
              <a:t>The reason we filtered by “PO Line Receiving Status = Yes” is because this will give us all POLs which have inventory which was received (if format is ”physical”) or activated (if format is “electronic”).</a:t>
            </a:r>
          </a:p>
          <a:p>
            <a:r>
              <a:rPr lang="en-US" dirty="0"/>
              <a:t>The reason we filtered by “PO Line Status = ACTIVE” is because if a PO Line has the status of Active, then that means that payment has not been made. </a:t>
            </a:r>
          </a:p>
          <a:p>
            <a:endParaRPr lang="en-US" dirty="0"/>
          </a:p>
          <a:p>
            <a:endParaRPr lang="en-US" dirty="0"/>
          </a:p>
        </p:txBody>
      </p:sp>
    </p:spTree>
    <p:extLst>
      <p:ext uri="{BB962C8B-B14F-4D97-AF65-F5344CB8AC3E}">
        <p14:creationId xmlns:p14="http://schemas.microsoft.com/office/powerpoint/2010/main" val="140618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Filters</a:t>
            </a:r>
          </a:p>
        </p:txBody>
      </p:sp>
      <p:sp>
        <p:nvSpPr>
          <p:cNvPr id="9" name="Content Placeholder 3">
            <a:extLst>
              <a:ext uri="{FF2B5EF4-FFF2-40B4-BE49-F238E27FC236}">
                <a16:creationId xmlns:a16="http://schemas.microsoft.com/office/drawing/2014/main" id="{F1C14A34-67DE-4907-996A-B18946ECE5E7}"/>
              </a:ext>
            </a:extLst>
          </p:cNvPr>
          <p:cNvSpPr>
            <a:spLocks noGrp="1"/>
          </p:cNvSpPr>
          <p:nvPr>
            <p:ph idx="1"/>
          </p:nvPr>
        </p:nvSpPr>
        <p:spPr>
          <a:xfrm>
            <a:off x="395536" y="771550"/>
            <a:ext cx="8424936" cy="3456384"/>
          </a:xfrm>
        </p:spPr>
        <p:txBody>
          <a:bodyPr>
            <a:normAutofit lnSpcReduction="10000"/>
          </a:bodyPr>
          <a:lstStyle/>
          <a:p>
            <a:r>
              <a:rPr lang="en-US" dirty="0"/>
              <a:t>Note that due to the filters used here the report will also include POLs which are either “Waiting for renewal” or “Waiting for manual renewal”.</a:t>
            </a:r>
          </a:p>
          <a:p>
            <a:r>
              <a:rPr lang="en-US" dirty="0"/>
              <a:t>This is because when these will be renewed, they will also need to be paid.</a:t>
            </a:r>
          </a:p>
          <a:p>
            <a:r>
              <a:rPr lang="en-US" dirty="0"/>
              <a:t>If the institution wants to remove these then they can be removed by filtering by field “Status (Active)” from the “PO Line” folder is not equal to “Waiting for renewal” or “Waiting for manual renewal”.</a:t>
            </a:r>
          </a:p>
          <a:p>
            <a:endParaRPr lang="en-US" dirty="0"/>
          </a:p>
          <a:p>
            <a:endParaRPr lang="en-US" dirty="0"/>
          </a:p>
        </p:txBody>
      </p:sp>
    </p:spTree>
    <p:extLst>
      <p:ext uri="{BB962C8B-B14F-4D97-AF65-F5344CB8AC3E}">
        <p14:creationId xmlns:p14="http://schemas.microsoft.com/office/powerpoint/2010/main" val="145487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400" dirty="0"/>
              <a:t>View and check results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person wearing a suit and tie smiling at the camera&#10;&#10;Description automatically generated">
            <a:extLst>
              <a:ext uri="{FF2B5EF4-FFF2-40B4-BE49-F238E27FC236}">
                <a16:creationId xmlns:a16="http://schemas.microsoft.com/office/drawing/2014/main" id="{4408BF1F-2064-4E2D-BAFC-14B420CF4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663"/>
            <a:ext cx="5364088" cy="3129051"/>
          </a:xfrm>
          <a:prstGeom prst="rect">
            <a:avLst/>
          </a:prstGeom>
        </p:spPr>
      </p:pic>
    </p:spTree>
    <p:extLst>
      <p:ext uri="{BB962C8B-B14F-4D97-AF65-F5344CB8AC3E}">
        <p14:creationId xmlns:p14="http://schemas.microsoft.com/office/powerpoint/2010/main" val="245994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sz="2200" dirty="0"/>
              <a:t>View and check 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32047"/>
          </a:xfrm>
        </p:spPr>
        <p:txBody>
          <a:bodyPr>
            <a:normAutofit lnSpcReduction="10000"/>
          </a:bodyPr>
          <a:lstStyle/>
          <a:p>
            <a:r>
              <a:rPr lang="en-US" dirty="0"/>
              <a:t>Let’s look in Alma at these two first two results in the report</a:t>
            </a:r>
          </a:p>
        </p:txBody>
      </p:sp>
      <p:pic>
        <p:nvPicPr>
          <p:cNvPr id="7" name="Picture 6">
            <a:extLst>
              <a:ext uri="{FF2B5EF4-FFF2-40B4-BE49-F238E27FC236}">
                <a16:creationId xmlns:a16="http://schemas.microsoft.com/office/drawing/2014/main" id="{3D1D143E-23D8-45D9-86E9-3545281EF0E2}"/>
              </a:ext>
            </a:extLst>
          </p:cNvPr>
          <p:cNvPicPr>
            <a:picLocks noChangeAspect="1"/>
          </p:cNvPicPr>
          <p:nvPr/>
        </p:nvPicPr>
        <p:blipFill>
          <a:blip r:embed="rId2"/>
          <a:stretch>
            <a:fillRect/>
          </a:stretch>
        </p:blipFill>
        <p:spPr>
          <a:xfrm>
            <a:off x="1733550" y="1924050"/>
            <a:ext cx="5676900" cy="1295400"/>
          </a:xfrm>
          <a:prstGeom prst="rect">
            <a:avLst/>
          </a:prstGeom>
          <a:ln>
            <a:solidFill>
              <a:schemeClr val="accent1"/>
            </a:solidFill>
          </a:ln>
        </p:spPr>
      </p:pic>
    </p:spTree>
    <p:extLst>
      <p:ext uri="{BB962C8B-B14F-4D97-AF65-F5344CB8AC3E}">
        <p14:creationId xmlns:p14="http://schemas.microsoft.com/office/powerpoint/2010/main" val="287769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FF0F38-3C06-4E8E-8E6A-9447354DDB43}"/>
              </a:ext>
            </a:extLst>
          </p:cNvPr>
          <p:cNvPicPr>
            <a:picLocks noChangeAspect="1"/>
          </p:cNvPicPr>
          <p:nvPr/>
        </p:nvPicPr>
        <p:blipFill>
          <a:blip r:embed="rId2"/>
          <a:stretch>
            <a:fillRect/>
          </a:stretch>
        </p:blipFill>
        <p:spPr>
          <a:xfrm>
            <a:off x="0" y="1643336"/>
            <a:ext cx="9144000" cy="185682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 and check 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POL-113326</a:t>
            </a:r>
          </a:p>
        </p:txBody>
      </p:sp>
      <p:sp>
        <p:nvSpPr>
          <p:cNvPr id="6" name="Rectangle 5">
            <a:extLst>
              <a:ext uri="{FF2B5EF4-FFF2-40B4-BE49-F238E27FC236}">
                <a16:creationId xmlns:a16="http://schemas.microsoft.com/office/drawing/2014/main" id="{41F6559B-42FB-4E2D-A794-C55FEB561E64}"/>
              </a:ext>
            </a:extLst>
          </p:cNvPr>
          <p:cNvSpPr/>
          <p:nvPr/>
        </p:nvSpPr>
        <p:spPr>
          <a:xfrm>
            <a:off x="4283968" y="2727078"/>
            <a:ext cx="864096" cy="42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7524328" y="2519229"/>
            <a:ext cx="720080" cy="207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3E61B9-9BD7-484A-90A6-CEE5A9CFFFA3}"/>
              </a:ext>
            </a:extLst>
          </p:cNvPr>
          <p:cNvSpPr txBox="1"/>
          <p:nvPr/>
        </p:nvSpPr>
        <p:spPr>
          <a:xfrm>
            <a:off x="3419872" y="3795886"/>
            <a:ext cx="2376264" cy="923330"/>
          </a:xfrm>
          <a:prstGeom prst="rect">
            <a:avLst/>
          </a:prstGeom>
          <a:solidFill>
            <a:schemeClr val="bg1"/>
          </a:solidFill>
          <a:ln>
            <a:solidFill>
              <a:schemeClr val="accent1"/>
            </a:solidFill>
          </a:ln>
        </p:spPr>
        <p:txBody>
          <a:bodyPr wrap="square" rtlCol="0">
            <a:spAutoFit/>
          </a:bodyPr>
          <a:lstStyle/>
          <a:p>
            <a:r>
              <a:rPr lang="en-US" dirty="0"/>
              <a:t>The POL is waiting for invoice and the item has arrived</a:t>
            </a:r>
          </a:p>
        </p:txBody>
      </p:sp>
      <p:cxnSp>
        <p:nvCxnSpPr>
          <p:cNvPr id="15" name="Straight Arrow Connector 14">
            <a:extLst>
              <a:ext uri="{FF2B5EF4-FFF2-40B4-BE49-F238E27FC236}">
                <a16:creationId xmlns:a16="http://schemas.microsoft.com/office/drawing/2014/main" id="{500ABD2D-63D9-4337-A91E-81BE29108C17}"/>
              </a:ext>
            </a:extLst>
          </p:cNvPr>
          <p:cNvCxnSpPr>
            <a:cxnSpLocks/>
          </p:cNvCxnSpPr>
          <p:nvPr/>
        </p:nvCxnSpPr>
        <p:spPr>
          <a:xfrm flipV="1">
            <a:off x="4716016" y="3220260"/>
            <a:ext cx="0" cy="5756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5C8DBFB-D000-4FC4-94F9-4E6FCD6CDDBC}"/>
              </a:ext>
            </a:extLst>
          </p:cNvPr>
          <p:cNvSpPr/>
          <p:nvPr/>
        </p:nvSpPr>
        <p:spPr>
          <a:xfrm>
            <a:off x="7596336" y="3043888"/>
            <a:ext cx="1368152" cy="319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BE7A937-5B6C-49ED-AC29-7256E507835D}"/>
              </a:ext>
            </a:extLst>
          </p:cNvPr>
          <p:cNvCxnSpPr>
            <a:cxnSpLocks/>
          </p:cNvCxnSpPr>
          <p:nvPr/>
        </p:nvCxnSpPr>
        <p:spPr>
          <a:xfrm flipV="1">
            <a:off x="5796136" y="3244511"/>
            <a:ext cx="1764196" cy="64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3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500E3A-E50B-471B-9DDF-CFD5B264588B}"/>
              </a:ext>
            </a:extLst>
          </p:cNvPr>
          <p:cNvPicPr>
            <a:picLocks noChangeAspect="1"/>
          </p:cNvPicPr>
          <p:nvPr/>
        </p:nvPicPr>
        <p:blipFill>
          <a:blip r:embed="rId2"/>
          <a:stretch>
            <a:fillRect/>
          </a:stretch>
        </p:blipFill>
        <p:spPr>
          <a:xfrm>
            <a:off x="0" y="1612369"/>
            <a:ext cx="9144000" cy="209072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sz="2200" dirty="0"/>
              <a:t>View and check results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36103"/>
          </a:xfrm>
        </p:spPr>
        <p:txBody>
          <a:bodyPr>
            <a:normAutofit/>
          </a:bodyPr>
          <a:lstStyle/>
          <a:p>
            <a:r>
              <a:rPr lang="en-US" dirty="0"/>
              <a:t>POL-102422</a:t>
            </a:r>
          </a:p>
        </p:txBody>
      </p:sp>
      <p:sp>
        <p:nvSpPr>
          <p:cNvPr id="6" name="Rectangle 5">
            <a:extLst>
              <a:ext uri="{FF2B5EF4-FFF2-40B4-BE49-F238E27FC236}">
                <a16:creationId xmlns:a16="http://schemas.microsoft.com/office/drawing/2014/main" id="{41F6559B-42FB-4E2D-A794-C55FEB561E64}"/>
              </a:ext>
            </a:extLst>
          </p:cNvPr>
          <p:cNvSpPr/>
          <p:nvPr/>
        </p:nvSpPr>
        <p:spPr>
          <a:xfrm>
            <a:off x="4283968" y="2727078"/>
            <a:ext cx="864096" cy="42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18762D-E9FC-4EB6-87B3-32F8804F3319}"/>
              </a:ext>
            </a:extLst>
          </p:cNvPr>
          <p:cNvSpPr/>
          <p:nvPr/>
        </p:nvSpPr>
        <p:spPr>
          <a:xfrm>
            <a:off x="7668344" y="2548472"/>
            <a:ext cx="720080" cy="207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3E61B9-9BD7-484A-90A6-CEE5A9CFFFA3}"/>
              </a:ext>
            </a:extLst>
          </p:cNvPr>
          <p:cNvSpPr txBox="1"/>
          <p:nvPr/>
        </p:nvSpPr>
        <p:spPr>
          <a:xfrm>
            <a:off x="3419872" y="3795886"/>
            <a:ext cx="2376264" cy="923330"/>
          </a:xfrm>
          <a:prstGeom prst="rect">
            <a:avLst/>
          </a:prstGeom>
          <a:solidFill>
            <a:schemeClr val="bg1"/>
          </a:solidFill>
          <a:ln>
            <a:solidFill>
              <a:schemeClr val="accent1"/>
            </a:solidFill>
          </a:ln>
        </p:spPr>
        <p:txBody>
          <a:bodyPr wrap="square" rtlCol="0">
            <a:spAutoFit/>
          </a:bodyPr>
          <a:lstStyle/>
          <a:p>
            <a:r>
              <a:rPr lang="en-US" dirty="0"/>
              <a:t>The POL is waiting for invoice and the item has arrived</a:t>
            </a:r>
          </a:p>
        </p:txBody>
      </p:sp>
      <p:cxnSp>
        <p:nvCxnSpPr>
          <p:cNvPr id="15" name="Straight Arrow Connector 14">
            <a:extLst>
              <a:ext uri="{FF2B5EF4-FFF2-40B4-BE49-F238E27FC236}">
                <a16:creationId xmlns:a16="http://schemas.microsoft.com/office/drawing/2014/main" id="{500ABD2D-63D9-4337-A91E-81BE29108C17}"/>
              </a:ext>
            </a:extLst>
          </p:cNvPr>
          <p:cNvCxnSpPr>
            <a:cxnSpLocks/>
          </p:cNvCxnSpPr>
          <p:nvPr/>
        </p:nvCxnSpPr>
        <p:spPr>
          <a:xfrm flipV="1">
            <a:off x="4716016" y="3220260"/>
            <a:ext cx="0" cy="5756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5C8DBFB-D000-4FC4-94F9-4E6FCD6CDDBC}"/>
              </a:ext>
            </a:extLst>
          </p:cNvPr>
          <p:cNvSpPr/>
          <p:nvPr/>
        </p:nvSpPr>
        <p:spPr>
          <a:xfrm>
            <a:off x="7596336" y="3043888"/>
            <a:ext cx="1368152" cy="319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BE7A937-5B6C-49ED-AC29-7256E507835D}"/>
              </a:ext>
            </a:extLst>
          </p:cNvPr>
          <p:cNvCxnSpPr>
            <a:cxnSpLocks/>
          </p:cNvCxnSpPr>
          <p:nvPr/>
        </p:nvCxnSpPr>
        <p:spPr>
          <a:xfrm flipV="1">
            <a:off x="5796136" y="3244511"/>
            <a:ext cx="1764196" cy="64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51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166B9D-B48D-4F93-B05E-87E34BBE846A}"/>
              </a:ext>
            </a:extLst>
          </p:cNvPr>
          <p:cNvPicPr>
            <a:picLocks noChangeAspect="1"/>
          </p:cNvPicPr>
          <p:nvPr/>
        </p:nvPicPr>
        <p:blipFill>
          <a:blip r:embed="rId2"/>
          <a:stretch>
            <a:fillRect/>
          </a:stretch>
        </p:blipFill>
        <p:spPr>
          <a:xfrm>
            <a:off x="2420" y="339502"/>
            <a:ext cx="4572000" cy="4152900"/>
          </a:xfrm>
          <a:prstGeom prst="rect">
            <a:avLst/>
          </a:prstGeom>
        </p:spPr>
      </p:pic>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23528" y="964010"/>
            <a:ext cx="8496944" cy="3984004"/>
          </a:xfrm>
        </p:spPr>
        <p:txBody>
          <a:bodyPr>
            <a:normAutofit/>
          </a:bodyPr>
          <a:lstStyle/>
          <a:p>
            <a:pPr lvl="1"/>
            <a:r>
              <a:rPr lang="en-US" dirty="0"/>
              <a:t>Introduction</a:t>
            </a:r>
          </a:p>
          <a:p>
            <a:pPr lvl="1"/>
            <a:r>
              <a:rPr lang="en-US" dirty="0"/>
              <a:t>Fields for display</a:t>
            </a:r>
          </a:p>
          <a:p>
            <a:pPr lvl="1"/>
            <a:r>
              <a:rPr lang="en-US" dirty="0"/>
              <a:t>View and check results </a:t>
            </a:r>
          </a:p>
          <a:p>
            <a:pPr lvl="1"/>
            <a:endParaRPr lang="en-US" dirty="0"/>
          </a:p>
        </p:txBody>
      </p:sp>
      <p:sp>
        <p:nvSpPr>
          <p:cNvPr id="5" name="Title 2">
            <a:extLst>
              <a:ext uri="{FF2B5EF4-FFF2-40B4-BE49-F238E27FC236}">
                <a16:creationId xmlns:a16="http://schemas.microsoft.com/office/drawing/2014/main" id="{72FA5464-0849-481A-95A0-8DE5BDD0AD42}"/>
              </a:ext>
            </a:extLst>
          </p:cNvPr>
          <p:cNvSpPr txBox="1">
            <a:spLocks/>
          </p:cNvSpPr>
          <p:nvPr/>
        </p:nvSpPr>
        <p:spPr>
          <a:xfrm>
            <a:off x="395536" y="70415"/>
            <a:ext cx="8424936" cy="576064"/>
          </a:xfrm>
          <a:prstGeom prst="rect">
            <a:avLst/>
          </a:prstGeom>
        </p:spPr>
        <p:txBody>
          <a:bodyPr/>
          <a:lstStyle>
            <a:lvl1pPr algn="l" defTabSz="914400" rtl="0" eaLnBrk="1" latinLnBrk="0" hangingPunct="1">
              <a:spcBef>
                <a:spcPct val="0"/>
              </a:spcBef>
              <a:buNone/>
              <a:defRPr sz="2800" b="1" kern="1200">
                <a:solidFill>
                  <a:schemeClr val="tx1"/>
                </a:solidFill>
                <a:latin typeface="+mj-lt"/>
                <a:ea typeface="+mj-ea"/>
                <a:cs typeface="+mj-cs"/>
              </a:defRPr>
            </a:lvl1pPr>
          </a:lstStyle>
          <a:p>
            <a:r>
              <a:rPr lang="en-US" dirty="0"/>
              <a:t>Contents</a:t>
            </a:r>
          </a:p>
        </p:txBody>
      </p:sp>
    </p:spTree>
    <p:extLst>
      <p:ext uri="{BB962C8B-B14F-4D97-AF65-F5344CB8AC3E}">
        <p14:creationId xmlns:p14="http://schemas.microsoft.com/office/powerpoint/2010/main" val="32671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3</a:t>
            </a:fld>
            <a:endParaRPr lang="en-US" dirty="0"/>
          </a:p>
        </p:txBody>
      </p:sp>
      <p:pic>
        <p:nvPicPr>
          <p:cNvPr id="2" name="Picture 1">
            <a:extLst>
              <a:ext uri="{FF2B5EF4-FFF2-40B4-BE49-F238E27FC236}">
                <a16:creationId xmlns:a16="http://schemas.microsoft.com/office/drawing/2014/main" id="{DFCB1E15-9F96-42B4-A582-D11D77B9B6D0}"/>
              </a:ext>
            </a:extLst>
          </p:cNvPr>
          <p:cNvPicPr>
            <a:picLocks noChangeAspect="1"/>
          </p:cNvPicPr>
          <p:nvPr/>
        </p:nvPicPr>
        <p:blipFill>
          <a:blip r:embed="rId2"/>
          <a:stretch>
            <a:fillRect/>
          </a:stretch>
        </p:blipFill>
        <p:spPr>
          <a:xfrm>
            <a:off x="1763688" y="-16386"/>
            <a:ext cx="7380312" cy="3180060"/>
          </a:xfrm>
          <a:prstGeom prst="rect">
            <a:avLst/>
          </a:prstGeom>
        </p:spPr>
      </p:pic>
    </p:spTree>
    <p:extLst>
      <p:ext uri="{BB962C8B-B14F-4D97-AF65-F5344CB8AC3E}">
        <p14:creationId xmlns:p14="http://schemas.microsoft.com/office/powerpoint/2010/main" val="156009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In this presentation we will show, as the title suggests, how to create a report of all POLs (Purchase Order Lines) which have been </a:t>
            </a:r>
          </a:p>
          <a:p>
            <a:pPr lvl="1"/>
            <a:r>
              <a:rPr lang="en-US" dirty="0"/>
              <a:t>Ordered </a:t>
            </a:r>
          </a:p>
          <a:p>
            <a:pPr lvl="1"/>
            <a:r>
              <a:rPr lang="en-US" dirty="0"/>
              <a:t>Received (for format “physical”) or Activated (for format “electronic”)</a:t>
            </a:r>
          </a:p>
          <a:p>
            <a:pPr lvl="1"/>
            <a:r>
              <a:rPr lang="en-US" dirty="0"/>
              <a:t>Not Paid</a:t>
            </a:r>
          </a:p>
          <a:p>
            <a:r>
              <a:rPr lang="en-US" dirty="0"/>
              <a:t>In this way the institution can identify those POLs (Purchase Order Lines) which need to be paid.</a:t>
            </a:r>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Fields for display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a:t>
            </a:fld>
            <a:endParaRPr lang="en-US" dirty="0"/>
          </a:p>
        </p:txBody>
      </p:sp>
      <p:pic>
        <p:nvPicPr>
          <p:cNvPr id="7" name="Picture 6">
            <a:extLst>
              <a:ext uri="{FF2B5EF4-FFF2-40B4-BE49-F238E27FC236}">
                <a16:creationId xmlns:a16="http://schemas.microsoft.com/office/drawing/2014/main" id="{26D2CB6E-1882-4FA4-AC21-DA684A3733BF}"/>
              </a:ext>
            </a:extLst>
          </p:cNvPr>
          <p:cNvPicPr>
            <a:picLocks noChangeAspect="1"/>
          </p:cNvPicPr>
          <p:nvPr/>
        </p:nvPicPr>
        <p:blipFill>
          <a:blip r:embed="rId2"/>
          <a:stretch>
            <a:fillRect/>
          </a:stretch>
        </p:blipFill>
        <p:spPr>
          <a:xfrm>
            <a:off x="4105719" y="0"/>
            <a:ext cx="5038281" cy="3180126"/>
          </a:xfrm>
          <a:prstGeom prst="rect">
            <a:avLst/>
          </a:prstGeom>
        </p:spPr>
      </p:pic>
    </p:spTree>
    <p:extLst>
      <p:ext uri="{BB962C8B-B14F-4D97-AF65-F5344CB8AC3E}">
        <p14:creationId xmlns:p14="http://schemas.microsoft.com/office/powerpoint/2010/main" val="90961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Fields for display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The report will be made in the “Funds Expenditure” subject area.</a:t>
            </a:r>
          </a:p>
          <a:p>
            <a:r>
              <a:rPr lang="en-US" dirty="0"/>
              <a:t>We will present here typical fields to display in a report of this nature, but of course each institution is free to include whatever fields they want.</a:t>
            </a:r>
          </a:p>
          <a:p>
            <a:r>
              <a:rPr lang="en-US" dirty="0"/>
              <a:t>For example we are not including the following two fields, though some institutions may wish to include them:</a:t>
            </a:r>
          </a:p>
          <a:p>
            <a:pPr lvl="1"/>
            <a:r>
              <a:rPr lang="en-US" dirty="0"/>
              <a:t>"Library Name (Active)“ from the "Library Unit“ folder</a:t>
            </a:r>
          </a:p>
          <a:p>
            <a:pPr lvl="1"/>
            <a:r>
              <a:rPr lang="en-US" dirty="0"/>
              <a:t>"PO Line Title“ from the "PO Line“ folder</a:t>
            </a:r>
          </a:p>
        </p:txBody>
      </p:sp>
    </p:spTree>
    <p:extLst>
      <p:ext uri="{BB962C8B-B14F-4D97-AF65-F5344CB8AC3E}">
        <p14:creationId xmlns:p14="http://schemas.microsoft.com/office/powerpoint/2010/main" val="2076838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Fields for display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6"/>
          </a:xfrm>
        </p:spPr>
        <p:txBody>
          <a:bodyPr>
            <a:normAutofit/>
          </a:bodyPr>
          <a:lstStyle/>
          <a:p>
            <a:r>
              <a:rPr lang="en-US" dirty="0"/>
              <a:t>The Fields for display:</a:t>
            </a:r>
          </a:p>
        </p:txBody>
      </p:sp>
      <p:graphicFrame>
        <p:nvGraphicFramePr>
          <p:cNvPr id="5" name="Table 5">
            <a:extLst>
              <a:ext uri="{FF2B5EF4-FFF2-40B4-BE49-F238E27FC236}">
                <a16:creationId xmlns:a16="http://schemas.microsoft.com/office/drawing/2014/main" id="{85DC142B-B50A-438E-A297-6CCABFD8DC66}"/>
              </a:ext>
            </a:extLst>
          </p:cNvPr>
          <p:cNvGraphicFramePr>
            <a:graphicFrameLocks noGrp="1"/>
          </p:cNvGraphicFramePr>
          <p:nvPr>
            <p:extLst>
              <p:ext uri="{D42A27DB-BD31-4B8C-83A1-F6EECF244321}">
                <p14:modId xmlns:p14="http://schemas.microsoft.com/office/powerpoint/2010/main" val="2131804026"/>
              </p:ext>
            </p:extLst>
          </p:nvPr>
        </p:nvGraphicFramePr>
        <p:xfrm>
          <a:off x="1524000" y="1431755"/>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03086830"/>
                    </a:ext>
                  </a:extLst>
                </a:gridCol>
                <a:gridCol w="3048000">
                  <a:extLst>
                    <a:ext uri="{9D8B030D-6E8A-4147-A177-3AD203B41FA5}">
                      <a16:colId xmlns:a16="http://schemas.microsoft.com/office/drawing/2014/main" val="845746985"/>
                    </a:ext>
                  </a:extLst>
                </a:gridCol>
              </a:tblGrid>
              <a:tr h="370840">
                <a:tc>
                  <a:txBody>
                    <a:bodyPr/>
                    <a:lstStyle/>
                    <a:p>
                      <a:r>
                        <a:rPr lang="en-US" dirty="0"/>
                        <a:t>Folder</a:t>
                      </a:r>
                    </a:p>
                  </a:txBody>
                  <a:tcPr/>
                </a:tc>
                <a:tc>
                  <a:txBody>
                    <a:bodyPr/>
                    <a:lstStyle/>
                    <a:p>
                      <a:r>
                        <a:rPr lang="en-US" dirty="0"/>
                        <a:t>Field</a:t>
                      </a:r>
                    </a:p>
                  </a:txBody>
                  <a:tcPr/>
                </a:tc>
                <a:extLst>
                  <a:ext uri="{0D108BD9-81ED-4DB2-BD59-A6C34878D82A}">
                    <a16:rowId xmlns:a16="http://schemas.microsoft.com/office/drawing/2014/main" val="375463330"/>
                  </a:ext>
                </a:extLst>
              </a:tr>
              <a:tr h="370840">
                <a:tc>
                  <a:txBody>
                    <a:bodyPr/>
                    <a:lstStyle/>
                    <a:p>
                      <a:r>
                        <a:rPr lang="en-US" dirty="0"/>
                        <a:t>PO Line Type</a:t>
                      </a:r>
                    </a:p>
                  </a:txBody>
                  <a:tcPr/>
                </a:tc>
                <a:tc>
                  <a:txBody>
                    <a:bodyPr/>
                    <a:lstStyle/>
                    <a:p>
                      <a:r>
                        <a:rPr lang="en-US" dirty="0"/>
                        <a:t>Continuity</a:t>
                      </a:r>
                    </a:p>
                  </a:txBody>
                  <a:tcPr/>
                </a:tc>
                <a:extLst>
                  <a:ext uri="{0D108BD9-81ED-4DB2-BD59-A6C34878D82A}">
                    <a16:rowId xmlns:a16="http://schemas.microsoft.com/office/drawing/2014/main" val="38622799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 Line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a:t>
                      </a:r>
                    </a:p>
                  </a:txBody>
                  <a:tcPr/>
                </a:tc>
                <a:extLst>
                  <a:ext uri="{0D108BD9-81ED-4DB2-BD59-A6C34878D82A}">
                    <a16:rowId xmlns:a16="http://schemas.microsoft.com/office/drawing/2014/main" val="3073373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 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 Line Reference</a:t>
                      </a:r>
                    </a:p>
                  </a:txBody>
                  <a:tcPr/>
                </a:tc>
                <a:extLst>
                  <a:ext uri="{0D108BD9-81ED-4DB2-BD59-A6C34878D82A}">
                    <a16:rowId xmlns:a16="http://schemas.microsoft.com/office/drawing/2014/main" val="2648484768"/>
                  </a:ext>
                </a:extLst>
              </a:tr>
              <a:tr h="370840">
                <a:tc>
                  <a:txBody>
                    <a:bodyPr/>
                    <a:lstStyle/>
                    <a:p>
                      <a:r>
                        <a:rPr lang="en-US" dirty="0"/>
                        <a:t>PO Line</a:t>
                      </a:r>
                    </a:p>
                  </a:txBody>
                  <a:tcPr/>
                </a:tc>
                <a:tc>
                  <a:txBody>
                    <a:bodyPr/>
                    <a:lstStyle/>
                    <a:p>
                      <a:r>
                        <a:rPr lang="en-US" dirty="0"/>
                        <a:t>Receiving Status</a:t>
                      </a:r>
                    </a:p>
                  </a:txBody>
                  <a:tcPr/>
                </a:tc>
                <a:extLst>
                  <a:ext uri="{0D108BD9-81ED-4DB2-BD59-A6C34878D82A}">
                    <a16:rowId xmlns:a16="http://schemas.microsoft.com/office/drawing/2014/main" val="1460599436"/>
                  </a:ext>
                </a:extLst>
              </a:tr>
              <a:tr h="370840">
                <a:tc>
                  <a:txBody>
                    <a:bodyPr/>
                    <a:lstStyle/>
                    <a:p>
                      <a:r>
                        <a:rPr lang="en-US" dirty="0"/>
                        <a:t>PO Line</a:t>
                      </a:r>
                    </a:p>
                  </a:txBody>
                  <a:tcPr/>
                </a:tc>
                <a:tc>
                  <a:txBody>
                    <a:bodyPr/>
                    <a:lstStyle/>
                    <a:p>
                      <a:r>
                        <a:rPr lang="en-US" dirty="0"/>
                        <a:t>Status (Active)</a:t>
                      </a:r>
                    </a:p>
                  </a:txBody>
                  <a:tcPr/>
                </a:tc>
                <a:extLst>
                  <a:ext uri="{0D108BD9-81ED-4DB2-BD59-A6C34878D82A}">
                    <a16:rowId xmlns:a16="http://schemas.microsoft.com/office/drawing/2014/main" val="3231673868"/>
                  </a:ext>
                </a:extLst>
              </a:tr>
              <a:tr h="370840">
                <a:tc>
                  <a:txBody>
                    <a:bodyPr/>
                    <a:lstStyle/>
                    <a:p>
                      <a:r>
                        <a:rPr lang="en-US" dirty="0"/>
                        <a:t>PO Line</a:t>
                      </a:r>
                    </a:p>
                  </a:txBody>
                  <a:tcPr/>
                </a:tc>
                <a:tc>
                  <a:txBody>
                    <a:bodyPr/>
                    <a:lstStyle/>
                    <a:p>
                      <a:r>
                        <a:rPr lang="en-US" dirty="0"/>
                        <a:t>Status</a:t>
                      </a:r>
                    </a:p>
                  </a:txBody>
                  <a:tcPr/>
                </a:tc>
                <a:extLst>
                  <a:ext uri="{0D108BD9-81ED-4DB2-BD59-A6C34878D82A}">
                    <a16:rowId xmlns:a16="http://schemas.microsoft.com/office/drawing/2014/main" val="3865387880"/>
                  </a:ext>
                </a:extLst>
              </a:tr>
            </a:tbl>
          </a:graphicData>
        </a:graphic>
      </p:graphicFrame>
    </p:spTree>
    <p:extLst>
      <p:ext uri="{BB962C8B-B14F-4D97-AF65-F5344CB8AC3E}">
        <p14:creationId xmlns:p14="http://schemas.microsoft.com/office/powerpoint/2010/main" val="410436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Fields for display </a:t>
            </a:r>
          </a:p>
        </p:txBody>
      </p:sp>
      <p:pic>
        <p:nvPicPr>
          <p:cNvPr id="8" name="Picture 7">
            <a:extLst>
              <a:ext uri="{FF2B5EF4-FFF2-40B4-BE49-F238E27FC236}">
                <a16:creationId xmlns:a16="http://schemas.microsoft.com/office/drawing/2014/main" id="{66FC3576-34FB-4572-9EB9-2C779FD89FB6}"/>
              </a:ext>
            </a:extLst>
          </p:cNvPr>
          <p:cNvPicPr>
            <a:picLocks noChangeAspect="1"/>
          </p:cNvPicPr>
          <p:nvPr/>
        </p:nvPicPr>
        <p:blipFill>
          <a:blip r:embed="rId2"/>
          <a:stretch>
            <a:fillRect/>
          </a:stretch>
        </p:blipFill>
        <p:spPr>
          <a:xfrm>
            <a:off x="985837" y="2157412"/>
            <a:ext cx="7172325" cy="828675"/>
          </a:xfrm>
          <a:prstGeom prst="rect">
            <a:avLst/>
          </a:prstGeom>
          <a:solidFill>
            <a:schemeClr val="accent2"/>
          </a:solidFill>
        </p:spPr>
      </p:pic>
    </p:spTree>
    <p:extLst>
      <p:ext uri="{BB962C8B-B14F-4D97-AF65-F5344CB8AC3E}">
        <p14:creationId xmlns:p14="http://schemas.microsoft.com/office/powerpoint/2010/main" val="423501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251521" y="3319778"/>
            <a:ext cx="8712968" cy="1240583"/>
          </a:xfrm>
        </p:spPr>
        <p:txBody>
          <a:bodyPr/>
          <a:lstStyle/>
          <a:p>
            <a:pPr algn="ctr"/>
            <a:r>
              <a:rPr lang="en-US" dirty="0"/>
              <a:t>Filters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9</a:t>
            </a:fld>
            <a:endParaRPr lang="en-US" dirty="0"/>
          </a:p>
        </p:txBody>
      </p:sp>
      <p:pic>
        <p:nvPicPr>
          <p:cNvPr id="2" name="Picture 1">
            <a:extLst>
              <a:ext uri="{FF2B5EF4-FFF2-40B4-BE49-F238E27FC236}">
                <a16:creationId xmlns:a16="http://schemas.microsoft.com/office/drawing/2014/main" id="{127E04EE-AA26-4F11-A907-4A4D23B8D90E}"/>
              </a:ext>
            </a:extLst>
          </p:cNvPr>
          <p:cNvPicPr>
            <a:picLocks noChangeAspect="1"/>
          </p:cNvPicPr>
          <p:nvPr/>
        </p:nvPicPr>
        <p:blipFill>
          <a:blip r:embed="rId2"/>
          <a:stretch>
            <a:fillRect/>
          </a:stretch>
        </p:blipFill>
        <p:spPr>
          <a:xfrm>
            <a:off x="3851920" y="0"/>
            <a:ext cx="5292080" cy="3182715"/>
          </a:xfrm>
          <a:prstGeom prst="rect">
            <a:avLst/>
          </a:prstGeom>
        </p:spPr>
      </p:pic>
    </p:spTree>
    <p:extLst>
      <p:ext uri="{BB962C8B-B14F-4D97-AF65-F5344CB8AC3E}">
        <p14:creationId xmlns:p14="http://schemas.microsoft.com/office/powerpoint/2010/main" val="250950520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18960</TotalTime>
  <Words>493</Words>
  <Application>Microsoft Office PowerPoint</Application>
  <PresentationFormat>On-screen Show (16:9)</PresentationFormat>
  <Paragraphs>80</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Fields for display</vt:lpstr>
      <vt:lpstr>Fields for display </vt:lpstr>
      <vt:lpstr>Fields for display </vt:lpstr>
      <vt:lpstr>Fields for display </vt:lpstr>
      <vt:lpstr>Filters</vt:lpstr>
      <vt:lpstr>Filters</vt:lpstr>
      <vt:lpstr>Filters</vt:lpstr>
      <vt:lpstr>Filters</vt:lpstr>
      <vt:lpstr>View and check results</vt:lpstr>
      <vt:lpstr>View and check results</vt:lpstr>
      <vt:lpstr>View and check results</vt:lpstr>
      <vt:lpstr>View and check results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1808</cp:revision>
  <dcterms:created xsi:type="dcterms:W3CDTF">2017-01-02T15:10:30Z</dcterms:created>
  <dcterms:modified xsi:type="dcterms:W3CDTF">2021-04-25T11:43:26Z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